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9" r:id="rId10"/>
    <p:sldId id="270" r:id="rId11"/>
    <p:sldId id="271" r:id="rId12"/>
    <p:sldId id="272" r:id="rId13"/>
    <p:sldId id="274" r:id="rId14"/>
    <p:sldId id="275" r:id="rId15"/>
    <p:sldId id="279" r:id="rId16"/>
    <p:sldId id="276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6666FF"/>
    <a:srgbClr val="CC9900"/>
    <a:srgbClr val="FFCC66"/>
    <a:srgbClr val="FFFF66"/>
    <a:srgbClr val="DC4034"/>
    <a:srgbClr val="08D5EA"/>
    <a:srgbClr val="FEDC18"/>
    <a:srgbClr val="33CC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1EE45-179F-4FC6-8E07-52C923207AB2}" v="2013" dt="2022-12-14T11:09:58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F84ED-0045-4073-A048-62EECBE03F02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CC30-DE25-4E13-BA7E-433FEEA0FC7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982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7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81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47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97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3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34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36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45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22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39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89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188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846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16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1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859F-B439-48CF-A625-4560ACC8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EEF5-0478-3D9E-966A-DCD0AB8E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0A6F-7CDE-5374-F84F-1DD554B0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DD01-480E-2711-F162-4655182B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880C-B2E6-E92B-5BE2-321F919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03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86D-4935-9878-1F52-D7B9797B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431D-0555-5F97-0140-3A0E1C83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FC71-EC4D-51B9-54A4-B3DC4AFA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AA8D-1818-9F2E-991A-E2EFC446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1AC3-2833-2A6C-1152-D9D4EEB7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94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E0011-76E6-05AF-F93D-D74B43D4B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393AE-751A-8263-070E-B05CE7D6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83F4-863E-D1BE-824A-7F39BDF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D2C44-27D0-3096-4B26-D98E5C23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5BAC-091A-F5BC-277F-3E42005F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1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EF5-C502-BDB3-BD7C-E078692D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5FD0-B782-E84A-F51F-78415544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81885-7723-2F83-DF70-921D0CD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888C1-0A3E-17F6-2BEC-AFED6E5D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DD28-0674-FFA7-D6CB-59E6DAB7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5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E31-5F12-2FC0-04DC-5FB34644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D374-4C2E-5ED8-11C1-FE221521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4465B-6DB2-1B5A-98DB-C334655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ACB0-87AE-A89C-4EAD-A628EA47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63A8-3AC0-CC72-2ADF-FF21BE93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289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52D4-D68C-9B34-DDE9-CBDF15DC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E784-A73B-4E8E-2A2C-1D783F290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06704-5590-8AB1-B213-B1139E327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D4DE-4FA4-6B70-CD20-77E58F71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F4ADC-8977-D84C-F58F-9CCFDC86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42B76-3835-C1C4-AB23-41ECA5F4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990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519C-C55A-A18C-FC17-15257406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6586D-A1E7-EE7A-C676-213B0417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50D2F-5B08-31C6-79B4-ACD96778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B2D-BBCB-B7F1-916F-D99AF62E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1492D-0E2A-5A4C-1954-CB30DAAD9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490DF-B0D2-15A0-3D0E-11A4042A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7D28F-C421-1757-F731-2C9AF29B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F330-0959-BEB9-51C8-BA85FC31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49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D145-4392-CAF7-DF30-DEFA3CD4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2EC94-EE3F-4088-3608-083FEA80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187D9-2878-E6A4-A7F0-B127F2EB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4985-D6E9-6F73-600B-B52172B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3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0FF84-BE58-70DF-6628-8CDE6076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964CB-8396-CF10-F435-A205C99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C78D-5B20-3B34-2DA8-391C0085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50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782-E4A5-BA28-27CA-2903D6C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DF-1987-3DDF-6F73-783BBF34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B6DF-1CDB-D14D-179B-EFE2417B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B71DF-591E-C60F-3A2B-9A8C3B12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CD441-B1A5-A75E-E769-C2C53608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77-8399-E036-D675-44F2D9D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06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58DF-D280-AB46-3A03-DF863E1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F562-7053-843F-9E43-7D3B129C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84278-2BC8-0ABC-CBAA-65B3212A0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9171-A210-A238-C31E-ED1D8470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F04A-FEDB-B9B1-B166-7250C12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F835-C330-7029-A336-0ED3B7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6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C3A06-A3BA-9278-D37E-0D400EC7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2A3EE-C96A-381F-E636-DD47C502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36B3C-E89B-BC4F-44A0-1D617E125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BA62-5FAE-A799-194E-4822D5E6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65BA-5BC7-8889-0755-A1ECA8E4F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82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audio" Target="../media/media1.mp3"/><Relationship Id="rId7" Type="http://schemas.openxmlformats.org/officeDocument/2006/relationships/slide" Target="slide4.xml"/><Relationship Id="rId12" Type="http://schemas.openxmlformats.org/officeDocument/2006/relationships/slide" Target="slide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11" Type="http://schemas.openxmlformats.org/officeDocument/2006/relationships/image" Target="../media/image4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slide" Target="slide3.xml"/><Relationship Id="rId1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0.xml"/><Relationship Id="rId7" Type="http://schemas.openxmlformats.org/officeDocument/2006/relationships/slide" Target="slide12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slide" Target="slide12.xml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slide" Target="slide8.xml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5.xml"/><Relationship Id="rId3" Type="http://schemas.openxmlformats.org/officeDocument/2006/relationships/notesSlide" Target="../notesSlides/notesSlide14.xml"/><Relationship Id="rId7" Type="http://schemas.openxmlformats.org/officeDocument/2006/relationships/slide" Target="slide12.xml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slide" Target="slide8.xml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3.png"/><Relationship Id="rId3" Type="http://schemas.openxmlformats.org/officeDocument/2006/relationships/video" Target="../media/media4.mp4"/><Relationship Id="rId7" Type="http://schemas.openxmlformats.org/officeDocument/2006/relationships/image" Target="../media/image17.png"/><Relationship Id="rId12" Type="http://schemas.openxmlformats.org/officeDocument/2006/relationships/image" Target="../media/image30.png"/><Relationship Id="rId2" Type="http://schemas.microsoft.com/office/2007/relationships/media" Target="../media/media4.mp4"/><Relationship Id="rId1" Type="http://schemas.openxmlformats.org/officeDocument/2006/relationships/tags" Target="../tags/tag16.xml"/><Relationship Id="rId6" Type="http://schemas.openxmlformats.org/officeDocument/2006/relationships/slide" Target="slide4.xml"/><Relationship Id="rId11" Type="http://schemas.openxmlformats.org/officeDocument/2006/relationships/slide" Target="slide13.xml"/><Relationship Id="rId5" Type="http://schemas.openxmlformats.org/officeDocument/2006/relationships/notesSlide" Target="../notesSlides/notesSlide15.xml"/><Relationship Id="rId10" Type="http://schemas.openxmlformats.org/officeDocument/2006/relationships/slide" Target="slide12.xml"/><Relationship Id="rId4" Type="http://schemas.openxmlformats.org/officeDocument/2006/relationships/slideLayout" Target="../slideLayouts/slideLayout2.xml"/><Relationship Id="rId9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4.png"/><Relationship Id="rId4" Type="http://schemas.openxmlformats.org/officeDocument/2006/relationships/hyperlink" Target="https://bit.ly/YukKerjaiinQuiz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Relationship Id="rId1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4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7.xml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video" Target="../media/media2.mp4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9.xml"/><Relationship Id="rId3" Type="http://schemas.openxmlformats.org/officeDocument/2006/relationships/video" Target="../media/media3.mp4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notesSlide" Target="../notesSlides/notesSlide8.xml"/><Relationship Id="rId10" Type="http://schemas.openxmlformats.org/officeDocument/2006/relationships/slide" Target="slide13.xml"/><Relationship Id="rId4" Type="http://schemas.openxmlformats.org/officeDocument/2006/relationships/slideLayout" Target="../slideLayouts/slideLayout2.xml"/><Relationship Id="rId9" Type="http://schemas.openxmlformats.org/officeDocument/2006/relationships/slide" Target="slide12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slide" Target="slide13.xml"/><Relationship Id="rId12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12.xml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hlinkClick r:id="rId7" action="ppaction://hlinksldjump"/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hlinkClick r:id="rId9" action="ppaction://hlinksldjump"/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32" y="6107587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9908720" y="637577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hlinkClick r:id="rId12" action="ppaction://hlinksldjump"/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50883" y="6115471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yt5s (mp3cut.net)">
            <a:hlinkClick r:id="" action="ppaction://media"/>
            <a:extLst>
              <a:ext uri="{FF2B5EF4-FFF2-40B4-BE49-F238E27FC236}">
                <a16:creationId xmlns:a16="http://schemas.microsoft.com/office/drawing/2014/main" id="{59B64FC5-548B-77A0-4E5F-FB68AD1DE1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78087" y="137224"/>
            <a:ext cx="411474" cy="411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9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5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9458"/>
            <a:ext cx="12192000" cy="5132010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613C6BE-7C50-7B9E-982E-F48F45D8B8DA}"/>
              </a:ext>
            </a:extLst>
          </p:cNvPr>
          <p:cNvSpPr/>
          <p:nvPr/>
        </p:nvSpPr>
        <p:spPr>
          <a:xfrm>
            <a:off x="6292543" y="1153473"/>
            <a:ext cx="4159752" cy="1973489"/>
          </a:xfrm>
          <a:prstGeom prst="wedgeRoundRect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media visual </a:t>
            </a:r>
            <a:r>
              <a:rPr lang="en-ID" dirty="0" err="1">
                <a:latin typeface="Bahnschrift SemiBold" panose="020B0502040204020203" pitchFamily="34" charset="0"/>
              </a:rPr>
              <a:t>tentu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ada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berbentuk</a:t>
            </a:r>
            <a:r>
              <a:rPr lang="en-ID" dirty="0">
                <a:latin typeface="Bahnschrift SemiBold" panose="020B0502040204020203" pitchFamily="34" charset="0"/>
              </a:rPr>
              <a:t> tulisan </a:t>
            </a:r>
            <a:r>
              <a:rPr lang="en-ID" dirty="0" err="1">
                <a:latin typeface="Bahnschrift SemiBold" panose="020B0502040204020203" pitchFamily="34" charset="0"/>
              </a:rPr>
              <a:t>atau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teks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untuk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menyampaikan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maksud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visual.Maka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prinsip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keterbacaan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ini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harus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diperhatikan</a:t>
            </a:r>
            <a:r>
              <a:rPr lang="en-ID" dirty="0">
                <a:latin typeface="Bahnschrift SemiBold" panose="020B0502040204020203" pitchFamily="34" charset="0"/>
              </a:rPr>
              <a:t> juga </a:t>
            </a:r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penyusunan</a:t>
            </a:r>
            <a:r>
              <a:rPr lang="en-ID" dirty="0">
                <a:latin typeface="Bahnschrift SemiBold" panose="020B0502040204020203" pitchFamily="34" charset="0"/>
              </a:rPr>
              <a:t> visual media </a:t>
            </a:r>
            <a:r>
              <a:rPr lang="en-ID" dirty="0" err="1">
                <a:latin typeface="Bahnschrift SemiBold" panose="020B0502040204020203" pitchFamily="34" charset="0"/>
              </a:rPr>
              <a:t>pembelajaran</a:t>
            </a:r>
            <a:r>
              <a:rPr lang="en-ID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0" name="Picture 2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A5205DE9-E63F-52C3-6059-8C1200FCA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696" y="1775647"/>
            <a:ext cx="6568733" cy="6568733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1F0F910-B9C2-5628-C07F-EE4CC408DBC2}"/>
              </a:ext>
            </a:extLst>
          </p:cNvPr>
          <p:cNvSpPr/>
          <p:nvPr/>
        </p:nvSpPr>
        <p:spPr>
          <a:xfrm flipH="1">
            <a:off x="1856935" y="1337474"/>
            <a:ext cx="3388574" cy="158860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sih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keterbacaan</a:t>
            </a:r>
            <a:r>
              <a:rPr lang="en-US" dirty="0"/>
              <a:t> tulisan pada </a:t>
            </a:r>
            <a:r>
              <a:rPr lang="en-US" dirty="0" err="1"/>
              <a:t>suatu</a:t>
            </a:r>
            <a:r>
              <a:rPr lang="en-US" dirty="0"/>
              <a:t> media visual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34" name="Picture 4" descr="Back Button Svg Png Icon Free Download (#490217) - OnlineWebFonts.COM">
            <a:hlinkClick r:id="rId11" action="ppaction://hlinksldjump"/>
            <a:extLst>
              <a:ext uri="{FF2B5EF4-FFF2-40B4-BE49-F238E27FC236}">
                <a16:creationId xmlns:a16="http://schemas.microsoft.com/office/drawing/2014/main" id="{D9343786-A046-1C15-D860-CF393A7E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710520-623F-18EA-514E-7DFC73EA3CB6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2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653200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B127E-D8EB-49F2-49A6-C2E81CE2BC2C}"/>
              </a:ext>
            </a:extLst>
          </p:cNvPr>
          <p:cNvSpPr/>
          <p:nvPr/>
        </p:nvSpPr>
        <p:spPr>
          <a:xfrm>
            <a:off x="728870" y="2332383"/>
            <a:ext cx="4516640" cy="2077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94F243-6BA8-6E8F-4526-AB8A5964DE6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94" y="2934001"/>
            <a:ext cx="4110226" cy="1375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61DB67-2755-7279-B67D-49DF2EB1FB29}"/>
              </a:ext>
            </a:extLst>
          </p:cNvPr>
          <p:cNvSpPr/>
          <p:nvPr/>
        </p:nvSpPr>
        <p:spPr>
          <a:xfrm>
            <a:off x="6460435" y="2332382"/>
            <a:ext cx="4516640" cy="2072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512C9CA-E677-E700-DD36-92C0DA927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02" y="2859012"/>
            <a:ext cx="4010585" cy="14506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360A34-D314-E2EE-7CBF-7A00AD26508E}"/>
              </a:ext>
            </a:extLst>
          </p:cNvPr>
          <p:cNvSpPr/>
          <p:nvPr/>
        </p:nvSpPr>
        <p:spPr>
          <a:xfrm>
            <a:off x="1881809" y="4709903"/>
            <a:ext cx="8415130" cy="193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Picture 31" descr="Text&#10;&#10;Description automatically generated with low confidence">
            <a:extLst>
              <a:ext uri="{FF2B5EF4-FFF2-40B4-BE49-F238E27FC236}">
                <a16:creationId xmlns:a16="http://schemas.microsoft.com/office/drawing/2014/main" id="{B42B8311-651F-9BD7-7F7B-2586AF3E9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163" y="5060934"/>
            <a:ext cx="7459116" cy="15623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EADD9B-5FC7-EB80-9917-8328018DF47B}"/>
              </a:ext>
            </a:extLst>
          </p:cNvPr>
          <p:cNvSpPr txBox="1"/>
          <p:nvPr/>
        </p:nvSpPr>
        <p:spPr>
          <a:xfrm>
            <a:off x="1949144" y="1243346"/>
            <a:ext cx="841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HAL YANG HARUS DI </a:t>
            </a:r>
            <a:r>
              <a:rPr lang="en-US" sz="2400" dirty="0" err="1">
                <a:latin typeface="Britannic Bold" panose="020B0903060703020204" pitchFamily="34" charset="0"/>
              </a:rPr>
              <a:t>PERHATIKAN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DALAM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MENGGUNAKAN</a:t>
            </a:r>
            <a:r>
              <a:rPr lang="en-US" sz="2400" dirty="0">
                <a:latin typeface="Britannic Bold" panose="020B0903060703020204" pitchFamily="34" charset="0"/>
              </a:rPr>
              <a:t> TULISAN PADA MEDIA VISUAL </a:t>
            </a:r>
            <a:r>
              <a:rPr lang="en-US" sz="2400" dirty="0" err="1">
                <a:latin typeface="Britannic Bold" panose="020B0903060703020204" pitchFamily="34" charset="0"/>
              </a:rPr>
              <a:t>PEMBELAJARAN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38" name="Picture 3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2CC6C1F-667F-F686-A0B7-1A4B26F59CB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02" y="1049038"/>
            <a:ext cx="1056103" cy="10561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6EFD79-5DE8-43F0-D0CD-D40E0ECC7322}"/>
              </a:ext>
            </a:extLst>
          </p:cNvPr>
          <p:cNvSpPr txBox="1"/>
          <p:nvPr/>
        </p:nvSpPr>
        <p:spPr>
          <a:xfrm>
            <a:off x="865105" y="2340804"/>
            <a:ext cx="42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</a:rPr>
              <a:t>Penggunaan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</a:rPr>
              <a:t>tepat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yaitu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dengan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menggunakan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saja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F123D9-09EE-D9D7-0830-36EE71C66D4A}"/>
              </a:ext>
            </a:extLst>
          </p:cNvPr>
          <p:cNvSpPr txBox="1"/>
          <p:nvPr/>
        </p:nvSpPr>
        <p:spPr>
          <a:xfrm>
            <a:off x="6590789" y="2444778"/>
            <a:ext cx="42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menggunakan ukuran huruf yang tepat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65EF6-E68F-F589-9845-F173CED8375C}"/>
              </a:ext>
            </a:extLst>
          </p:cNvPr>
          <p:cNvSpPr txBox="1"/>
          <p:nvPr/>
        </p:nvSpPr>
        <p:spPr>
          <a:xfrm>
            <a:off x="2315298" y="4676918"/>
            <a:ext cx="78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Jarak yang </a:t>
            </a:r>
            <a:r>
              <a:rPr lang="en-ID" b="1" dirty="0" err="1">
                <a:solidFill>
                  <a:schemeClr val="bg1"/>
                </a:solidFill>
              </a:rPr>
              <a:t>digunakan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harus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tepat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yaitu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jauh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dekat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305240-4BDC-D651-0940-E39E72E2AF02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1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4501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450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7" grpId="0" animBg="1"/>
      <p:bldP spid="33" grpId="0"/>
      <p:bldP spid="39" grpId="0"/>
      <p:bldP spid="40" grpId="0"/>
      <p:bldP spid="41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5068488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D8B633E-6745-F708-C318-3C1D3C0509DE}"/>
              </a:ext>
            </a:extLst>
          </p:cNvPr>
          <p:cNvSpPr/>
          <p:nvPr/>
        </p:nvSpPr>
        <p:spPr>
          <a:xfrm>
            <a:off x="3015707" y="1343655"/>
            <a:ext cx="7270331" cy="3795497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visual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yaitu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bentuk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pola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dipilih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sebaiknya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menempati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ruang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memberikan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persepsi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meskipun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tidak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seluruhnya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simetris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</p:txBody>
      </p:sp>
      <p:pic>
        <p:nvPicPr>
          <p:cNvPr id="12" name="Picture 11" descr="A picture containing toy, vector graphics, doll&#10;&#10;Description automatically generated">
            <a:extLst>
              <a:ext uri="{FF2B5EF4-FFF2-40B4-BE49-F238E27FC236}">
                <a16:creationId xmlns:a16="http://schemas.microsoft.com/office/drawing/2014/main" id="{1B55A9F6-D9DA-AD79-6941-B19398832D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6360" y="1398095"/>
            <a:ext cx="4762500" cy="4762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17E3AA6-E2FE-2921-D4F6-B0C2DAB2BBCA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5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6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FAFDF270-E3A4-8440-CB4A-C805D2DA0EBF}"/>
              </a:ext>
            </a:extLst>
          </p:cNvPr>
          <p:cNvSpPr/>
          <p:nvPr/>
        </p:nvSpPr>
        <p:spPr>
          <a:xfrm>
            <a:off x="4213324" y="3283226"/>
            <a:ext cx="3299791" cy="609600"/>
          </a:xfrm>
          <a:prstGeom prst="left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C32C-770B-6765-E6D5-15A0F23CC3F4}"/>
              </a:ext>
            </a:extLst>
          </p:cNvPr>
          <p:cNvSpPr txBox="1"/>
          <p:nvPr/>
        </p:nvSpPr>
        <p:spPr>
          <a:xfrm>
            <a:off x="980661" y="2610415"/>
            <a:ext cx="3034747" cy="22467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dimaksud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pada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prinsip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yaitu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antara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tiap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elemen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objek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harus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jarak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sesuai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agar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dilihat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baik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EB71F1-251F-9130-8D8D-1B3E0BC6CDC0}"/>
              </a:ext>
            </a:extLst>
          </p:cNvPr>
          <p:cNvSpPr/>
          <p:nvPr/>
        </p:nvSpPr>
        <p:spPr>
          <a:xfrm>
            <a:off x="7774404" y="2478157"/>
            <a:ext cx="4139300" cy="266368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891B04-B6BD-5ED0-41BD-FE8788F7861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404" y="2549378"/>
            <a:ext cx="4156306" cy="25212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DD2355-BD9F-EDFA-7993-101F4C818838}"/>
              </a:ext>
            </a:extLst>
          </p:cNvPr>
          <p:cNvSpPr/>
          <p:nvPr/>
        </p:nvSpPr>
        <p:spPr>
          <a:xfrm>
            <a:off x="700490" y="212402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Pengertian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A89474-D203-8016-A7AC-6C2DBF3C3DDD}"/>
              </a:ext>
            </a:extLst>
          </p:cNvPr>
          <p:cNvSpPr/>
          <p:nvPr/>
        </p:nvSpPr>
        <p:spPr>
          <a:xfrm>
            <a:off x="7306698" y="209321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Contoh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D4A4B1-ABE9-9C78-8B96-D5D19E9BE96C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7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933591" y="1112714"/>
            <a:ext cx="5037052" cy="26346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2332383" y="1555418"/>
            <a:ext cx="4275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Dalam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suatu</a:t>
            </a:r>
            <a:r>
              <a:rPr lang="en-ID" dirty="0">
                <a:solidFill>
                  <a:schemeClr val="bg2"/>
                </a:solidFill>
              </a:rPr>
              <a:t> visual media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tentu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harus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memiliki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daya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tarik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khusus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untuk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beberapa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elemen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atau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pemberian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warna-warna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membuat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tertarik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akan</a:t>
            </a:r>
            <a:r>
              <a:rPr lang="en-ID" dirty="0">
                <a:solidFill>
                  <a:schemeClr val="bg2"/>
                </a:solidFill>
              </a:rPr>
              <a:t> media visual yang </a:t>
            </a:r>
            <a:r>
              <a:rPr lang="en-ID" dirty="0" err="1">
                <a:solidFill>
                  <a:schemeClr val="bg2"/>
                </a:solidFill>
              </a:rPr>
              <a:t>disiapkan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ABF5842-00C4-56CE-3B6F-8C685DC1E82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62" y="3385062"/>
            <a:ext cx="707748" cy="707748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1AFB869F-9E55-6912-2050-80083D55FE5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024" y="4186952"/>
            <a:ext cx="4678582" cy="2328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210530-2A97-8293-75F3-A84268F7EABF}"/>
              </a:ext>
            </a:extLst>
          </p:cNvPr>
          <p:cNvSpPr/>
          <p:nvPr/>
        </p:nvSpPr>
        <p:spPr>
          <a:xfrm>
            <a:off x="7253159" y="3549813"/>
            <a:ext cx="3073278" cy="41636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Britannic Bold" panose="020B0903060703020204" pitchFamily="34" charset="0"/>
              </a:rPr>
              <a:t>CONTOH</a:t>
            </a:r>
            <a:endParaRPr lang="en-ID" sz="2000" dirty="0">
              <a:latin typeface="Britannic Bold" panose="020B0903060703020204" pitchFamily="34" charset="0"/>
            </a:endParaRPr>
          </a:p>
        </p:txBody>
      </p:sp>
      <p:pic>
        <p:nvPicPr>
          <p:cNvPr id="30" name="Picture 4" descr="Back Button Svg Png Icon Free Download (#490217) - OnlineWebFonts.COM">
            <a:hlinkClick r:id="rId13" action="ppaction://hlinksldjump"/>
            <a:extLst>
              <a:ext uri="{FF2B5EF4-FFF2-40B4-BE49-F238E27FC236}">
                <a16:creationId xmlns:a16="http://schemas.microsoft.com/office/drawing/2014/main" id="{ED2B7532-E98F-5989-FBB5-19FFD4D7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55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8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9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10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2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1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402292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807224" y="1348314"/>
            <a:ext cx="3393907" cy="20210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1807224" y="1733227"/>
            <a:ext cx="3393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INI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ADALAH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MEDIA VISUAL 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YANG BISA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PERHATIAN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PESERTA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DIDIK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" name="videoplayback (4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4E663217-6122-235E-03F3-3A362BD780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39719" y="2880691"/>
            <a:ext cx="6096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861D39A-CD25-5492-E3D6-FF310E2BD86A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4501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450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C295D-47B5-9D7A-EBFB-E5826BDE17EB}"/>
              </a:ext>
            </a:extLst>
          </p:cNvPr>
          <p:cNvSpPr txBox="1"/>
          <p:nvPr/>
        </p:nvSpPr>
        <p:spPr>
          <a:xfrm flipH="1">
            <a:off x="3572605" y="1739855"/>
            <a:ext cx="50467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3200" dirty="0">
                <a:hlinkClick r:id="rId4"/>
              </a:rPr>
              <a:t>https://</a:t>
            </a:r>
            <a:r>
              <a:rPr lang="en-ID" sz="3200" dirty="0" err="1">
                <a:hlinkClick r:id="rId4"/>
              </a:rPr>
              <a:t>bit.ly</a:t>
            </a:r>
            <a:r>
              <a:rPr lang="en-ID" sz="3200" dirty="0">
                <a:hlinkClick r:id="rId4"/>
              </a:rPr>
              <a:t>/</a:t>
            </a:r>
            <a:r>
              <a:rPr lang="en-ID" sz="3200" dirty="0" err="1">
                <a:hlinkClick r:id="rId4"/>
              </a:rPr>
              <a:t>YukKerjaiinQuiz</a:t>
            </a:r>
            <a:r>
              <a:rPr lang="en-ID" sz="3200" dirty="0"/>
              <a:t> 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7AC246-DE89-8097-25DB-7653C100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34" y="2585053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C0219-DBB4-7917-1C10-D355526A4B5C}"/>
              </a:ext>
            </a:extLst>
          </p:cNvPr>
          <p:cNvSpPr txBox="1"/>
          <p:nvPr/>
        </p:nvSpPr>
        <p:spPr>
          <a:xfrm>
            <a:off x="4360985" y="4803935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Tekan</a:t>
            </a:r>
            <a:r>
              <a:rPr lang="en-US" b="1" dirty="0"/>
              <a:t> Link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Mengerjakan</a:t>
            </a:r>
            <a:r>
              <a:rPr lang="en-US" b="1" dirty="0"/>
              <a:t> Quiz.!</a:t>
            </a:r>
            <a:endParaRPr lang="en-ID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63548C-68FA-A551-53D5-72F0FB45630F}"/>
              </a:ext>
            </a:extLst>
          </p:cNvPr>
          <p:cNvSpPr/>
          <p:nvPr/>
        </p:nvSpPr>
        <p:spPr>
          <a:xfrm>
            <a:off x="-569842" y="1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BB869-33F3-224B-35F7-ED08C6261A0E}"/>
              </a:ext>
            </a:extLst>
          </p:cNvPr>
          <p:cNvSpPr/>
          <p:nvPr/>
        </p:nvSpPr>
        <p:spPr>
          <a:xfrm>
            <a:off x="10005383" y="879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4856D2A-6183-E658-7765-B95099147593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2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51479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8E778153-61AA-7C53-C987-1913C53F0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3289" y="4731831"/>
            <a:ext cx="1064779" cy="1029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786204" y="5791337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B58E4-D67F-5688-4D5F-9F043273E366}"/>
              </a:ext>
            </a:extLst>
          </p:cNvPr>
          <p:cNvSpPr txBox="1"/>
          <p:nvPr/>
        </p:nvSpPr>
        <p:spPr>
          <a:xfrm>
            <a:off x="9844254" y="582471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9804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9473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BEBE-E000-7FA7-7A1D-9366D44FAD23}"/>
              </a:ext>
            </a:extLst>
          </p:cNvPr>
          <p:cNvSpPr txBox="1"/>
          <p:nvPr/>
        </p:nvSpPr>
        <p:spPr>
          <a:xfrm>
            <a:off x="4205477" y="1763513"/>
            <a:ext cx="6712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Nama 			: </a:t>
            </a:r>
            <a:r>
              <a:rPr lang="en-US" sz="2000" b="1" dirty="0" err="1"/>
              <a:t>Sahnaz</a:t>
            </a:r>
            <a:r>
              <a:rPr lang="en-US" sz="2000" b="1" dirty="0"/>
              <a:t> Zillah </a:t>
            </a:r>
            <a:r>
              <a:rPr lang="en-US" sz="2000" b="1" dirty="0" err="1"/>
              <a:t>Rukmana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Tempat</a:t>
            </a:r>
            <a:r>
              <a:rPr lang="en-US" sz="2000" b="1" dirty="0"/>
              <a:t> </a:t>
            </a:r>
            <a:r>
              <a:rPr lang="en-US" sz="2000" b="1" dirty="0" err="1"/>
              <a:t>Tanggal</a:t>
            </a:r>
            <a:r>
              <a:rPr lang="en-US" sz="2000" b="1" dirty="0"/>
              <a:t> Lahir 	: </a:t>
            </a:r>
            <a:r>
              <a:rPr lang="en-US" sz="2000" b="1" dirty="0" err="1"/>
              <a:t>Cianjur</a:t>
            </a:r>
            <a:r>
              <a:rPr lang="en-US" sz="2000" b="1" dirty="0"/>
              <a:t>, 19 </a:t>
            </a:r>
            <a:r>
              <a:rPr lang="en-US" sz="2000" b="1" dirty="0" err="1"/>
              <a:t>Februari</a:t>
            </a:r>
            <a:r>
              <a:rPr lang="en-US" sz="2000" b="1" dirty="0"/>
              <a:t> 2001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Asal</a:t>
            </a:r>
            <a:r>
              <a:rPr lang="en-US" sz="2000" b="1" dirty="0"/>
              <a:t> </a:t>
            </a:r>
            <a:r>
              <a:rPr lang="en-US" sz="2000" b="1" dirty="0" err="1"/>
              <a:t>Instansi</a:t>
            </a:r>
            <a:r>
              <a:rPr lang="en-US" sz="2000" b="1" dirty="0"/>
              <a:t> 		: Universitas Negeri Yogyakarta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No.Telp</a:t>
            </a:r>
            <a:r>
              <a:rPr lang="en-US" sz="2000" b="1" dirty="0"/>
              <a:t> 			: 082113720755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Alamat Email 		: Sahnazzillahrukmana@gmail.com</a:t>
            </a:r>
          </a:p>
          <a:p>
            <a:endParaRPr lang="en-ID" dirty="0"/>
          </a:p>
        </p:txBody>
      </p:sp>
      <p:pic>
        <p:nvPicPr>
          <p:cNvPr id="18" name="Picture 17" descr="A person wearing a head scarf&#10;&#10;Description automatically generated with medium confidence">
            <a:extLst>
              <a:ext uri="{FF2B5EF4-FFF2-40B4-BE49-F238E27FC236}">
                <a16:creationId xmlns:a16="http://schemas.microsoft.com/office/drawing/2014/main" id="{B0340063-9454-168E-6238-A7FD11FC20B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519" y="1902172"/>
            <a:ext cx="1971709" cy="2249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D93D6F-2E2D-2D79-317E-5AB8E6561E3A}"/>
              </a:ext>
            </a:extLst>
          </p:cNvPr>
          <p:cNvSpPr/>
          <p:nvPr/>
        </p:nvSpPr>
        <p:spPr>
          <a:xfrm>
            <a:off x="246745" y="6493623"/>
            <a:ext cx="45719" cy="96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5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20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4100" fill="hold">
                                          <p:stCondLst>
                                            <p:cond delay="4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4100" fill="hold">
                                          <p:stCondLst>
                                            <p:cond delay="8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100" fill="hold">
                                          <p:stCondLst>
                                            <p:cond delay="12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4100" fill="hold">
                                          <p:stCondLst>
                                            <p:cond delay="16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1" grpId="0" animBg="1"/>
      <p:bldP spid="12" grpId="0"/>
      <p:bldP spid="13" grpId="0" animBg="1"/>
      <p:bldP spid="14" grpId="0" animBg="1"/>
      <p:bldP spid="16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48978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548572" y="5791337"/>
            <a:ext cx="1975104" cy="296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7303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6972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D50407E-ACBC-02A8-2879-5482546666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6402" y="4816662"/>
            <a:ext cx="870334" cy="87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E8121-9CDF-19F0-D3E5-E8AB713A5D58}"/>
              </a:ext>
            </a:extLst>
          </p:cNvPr>
          <p:cNvSpPr txBox="1"/>
          <p:nvPr/>
        </p:nvSpPr>
        <p:spPr>
          <a:xfrm>
            <a:off x="9557013" y="5828357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EAA5-21CF-D0EB-ACDD-C91011676003}"/>
              </a:ext>
            </a:extLst>
          </p:cNvPr>
          <p:cNvSpPr txBox="1"/>
          <p:nvPr/>
        </p:nvSpPr>
        <p:spPr>
          <a:xfrm>
            <a:off x="2153964" y="1314926"/>
            <a:ext cx="310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ARTI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SIMBOL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E13FD-900D-21C2-9589-8D47D5664B94}"/>
              </a:ext>
            </a:extLst>
          </p:cNvPr>
          <p:cNvSpPr/>
          <p:nvPr/>
        </p:nvSpPr>
        <p:spPr>
          <a:xfrm>
            <a:off x="2073859" y="1791647"/>
            <a:ext cx="3127248" cy="3289763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FE0FE-798F-587C-9C34-20160668EC53}"/>
              </a:ext>
            </a:extLst>
          </p:cNvPr>
          <p:cNvSpPr txBox="1"/>
          <p:nvPr/>
        </p:nvSpPr>
        <p:spPr>
          <a:xfrm>
            <a:off x="2961172" y="1851432"/>
            <a:ext cx="23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Option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1791C-B69E-976B-EA8D-F1564FB32896}"/>
              </a:ext>
            </a:extLst>
          </p:cNvPr>
          <p:cNvSpPr txBox="1"/>
          <p:nvPr/>
        </p:nvSpPr>
        <p:spPr>
          <a:xfrm>
            <a:off x="2872039" y="2308031"/>
            <a:ext cx="210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Kembali </a:t>
            </a:r>
            <a:r>
              <a:rPr lang="en-US" sz="2400" dirty="0" err="1">
                <a:latin typeface="Britannic Bold" panose="020B0903060703020204" pitchFamily="34" charset="0"/>
              </a:rPr>
              <a:t>ke</a:t>
            </a:r>
            <a:r>
              <a:rPr lang="en-US" sz="2400" dirty="0">
                <a:latin typeface="Britannic Bold" panose="020B0903060703020204" pitchFamily="34" charset="0"/>
              </a:rPr>
              <a:t>  </a:t>
            </a:r>
            <a:r>
              <a:rPr lang="en-US" sz="2400" dirty="0" err="1">
                <a:latin typeface="Britannic Bold" panose="020B0903060703020204" pitchFamily="34" charset="0"/>
              </a:rPr>
              <a:t>layar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awal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8D74D-4FF4-A818-8C34-2E89BF15217A}"/>
              </a:ext>
            </a:extLst>
          </p:cNvPr>
          <p:cNvSpPr txBox="1"/>
          <p:nvPr/>
        </p:nvSpPr>
        <p:spPr>
          <a:xfrm>
            <a:off x="2948603" y="3163652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Next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028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DBA980B3-41A7-2985-D336-CB4772B3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875" y="3858004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4D33E11-651B-87C6-05AB-A77AEC9E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20737" y="3163257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A4E78B-A10F-63D3-F27A-2E0DD93C0352}"/>
              </a:ext>
            </a:extLst>
          </p:cNvPr>
          <p:cNvSpPr txBox="1"/>
          <p:nvPr/>
        </p:nvSpPr>
        <p:spPr>
          <a:xfrm>
            <a:off x="2948603" y="3803586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Back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01710-9582-00ED-9555-D2A9FBF54FF5}"/>
              </a:ext>
            </a:extLst>
          </p:cNvPr>
          <p:cNvSpPr txBox="1"/>
          <p:nvPr/>
        </p:nvSpPr>
        <p:spPr>
          <a:xfrm>
            <a:off x="2751937" y="2425162"/>
            <a:ext cx="54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: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525DAF6-58B6-FAAE-6257-18888974F4C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031" y="4484461"/>
            <a:ext cx="487112" cy="487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E434B-E381-3D3B-7F0A-662D076ECA68}"/>
              </a:ext>
            </a:extLst>
          </p:cNvPr>
          <p:cNvSpPr txBox="1"/>
          <p:nvPr/>
        </p:nvSpPr>
        <p:spPr>
          <a:xfrm>
            <a:off x="2960037" y="4474790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Menu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0311-9014-BEAA-7A4A-30F9F987E8AF}"/>
              </a:ext>
            </a:extLst>
          </p:cNvPr>
          <p:cNvSpPr txBox="1"/>
          <p:nvPr/>
        </p:nvSpPr>
        <p:spPr>
          <a:xfrm>
            <a:off x="6361173" y="1264055"/>
            <a:ext cx="455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CARA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PENGGUNAAN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C2D19-FF9A-DD86-E9D9-F4C941C527E7}"/>
              </a:ext>
            </a:extLst>
          </p:cNvPr>
          <p:cNvSpPr/>
          <p:nvPr/>
        </p:nvSpPr>
        <p:spPr>
          <a:xfrm>
            <a:off x="6415757" y="1742207"/>
            <a:ext cx="4497753" cy="2824616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C1E67-5E7B-D666-5774-D4389A6430CC}"/>
              </a:ext>
            </a:extLst>
          </p:cNvPr>
          <p:cNvSpPr txBox="1"/>
          <p:nvPr/>
        </p:nvSpPr>
        <p:spPr>
          <a:xfrm>
            <a:off x="6610991" y="2119029"/>
            <a:ext cx="418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err="1"/>
              <a:t>Bacalah</a:t>
            </a:r>
            <a:r>
              <a:rPr lang="en-US" sz="2000" b="1" dirty="0"/>
              <a:t> </a:t>
            </a:r>
            <a:r>
              <a:rPr lang="en-US" sz="2000" b="1" dirty="0" err="1"/>
              <a:t>materi</a:t>
            </a:r>
            <a:r>
              <a:rPr lang="en-US" sz="2000" b="1" dirty="0"/>
              <a:t> </a:t>
            </a:r>
            <a:r>
              <a:rPr lang="en-US" sz="2000" b="1" dirty="0" err="1"/>
              <a:t>terlebih</a:t>
            </a:r>
            <a:r>
              <a:rPr lang="en-US" sz="2000" b="1" dirty="0"/>
              <a:t> </a:t>
            </a:r>
            <a:r>
              <a:rPr lang="en-US" sz="2000" b="1" dirty="0" err="1"/>
              <a:t>dahulu</a:t>
            </a:r>
            <a:r>
              <a:rPr lang="en-US" sz="2000" b="1" dirty="0"/>
              <a:t> </a:t>
            </a:r>
            <a:r>
              <a:rPr lang="en-US" sz="2000" b="1" dirty="0" err="1"/>
              <a:t>sebelum</a:t>
            </a:r>
            <a:r>
              <a:rPr lang="en-US" sz="2000" b="1" dirty="0"/>
              <a:t> </a:t>
            </a:r>
            <a:r>
              <a:rPr lang="en-US" sz="2000" b="1" dirty="0" err="1"/>
              <a:t>mengerjakan</a:t>
            </a:r>
            <a:r>
              <a:rPr lang="en-US" sz="2000" b="1" dirty="0"/>
              <a:t> quiz.</a:t>
            </a:r>
          </a:p>
          <a:p>
            <a:pPr marL="342900" indent="-342900">
              <a:buAutoNum type="arabicPeriod"/>
            </a:pPr>
            <a:r>
              <a:rPr lang="en-US" sz="2000" b="1" dirty="0" err="1"/>
              <a:t>Tekanlah</a:t>
            </a:r>
            <a:r>
              <a:rPr lang="en-US" sz="2000" b="1" dirty="0"/>
              <a:t> </a:t>
            </a:r>
            <a:r>
              <a:rPr lang="en-US" sz="2000" b="1" dirty="0" err="1"/>
              <a:t>navigasi</a:t>
            </a:r>
            <a:r>
              <a:rPr lang="en-US" sz="2000" b="1" dirty="0"/>
              <a:t> </a:t>
            </a:r>
            <a:r>
              <a:rPr lang="en-US" sz="2000" b="1" dirty="0" err="1"/>
              <a:t>pilihan</a:t>
            </a:r>
            <a:r>
              <a:rPr lang="en-US" sz="2000" b="1" dirty="0"/>
              <a:t> dan </a:t>
            </a:r>
            <a:r>
              <a:rPr lang="en-US" sz="2000" b="1" dirty="0" err="1"/>
              <a:t>simbol-simbol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aplikasi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lancar</a:t>
            </a:r>
            <a:r>
              <a:rPr lang="en-US" sz="2000" b="1" dirty="0"/>
              <a:t>.</a:t>
            </a:r>
            <a:endParaRPr lang="en-ID" sz="2000" b="1" dirty="0"/>
          </a:p>
        </p:txBody>
      </p:sp>
      <p:pic>
        <p:nvPicPr>
          <p:cNvPr id="53" name="Picture 5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DEC0D85-42FD-6C9F-DE2B-102586E44B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15" y="2454832"/>
            <a:ext cx="585637" cy="514764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51C11439-76E0-0AC4-F507-E61D0396EA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66" y="1815792"/>
            <a:ext cx="587188" cy="555556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A498D6E7-2177-6414-6EDF-1DB889C786CB}"/>
              </a:ext>
            </a:extLst>
          </p:cNvPr>
          <p:cNvSpPr/>
          <p:nvPr/>
        </p:nvSpPr>
        <p:spPr>
          <a:xfrm>
            <a:off x="357809" y="6516938"/>
            <a:ext cx="98297" cy="120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9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5" grpId="0"/>
      <p:bldP spid="6" grpId="0"/>
      <p:bldP spid="8" grpId="0" animBg="1"/>
      <p:bldP spid="18" grpId="0"/>
      <p:bldP spid="21" grpId="0"/>
      <p:bldP spid="26" grpId="0"/>
      <p:bldP spid="31" grpId="0"/>
      <p:bldP spid="38" grpId="0"/>
      <p:bldP spid="15" grpId="0"/>
      <p:bldP spid="16" grpId="0"/>
      <p:bldP spid="19" grpId="0" animBg="1"/>
      <p:bldP spid="28" grpId="0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834887" y="3141390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834887" y="4467244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F5CABE53-0831-FCE9-9C02-29AF7617EC99}"/>
              </a:ext>
            </a:extLst>
          </p:cNvPr>
          <p:cNvSpPr txBox="1"/>
          <p:nvPr/>
        </p:nvSpPr>
        <p:spPr>
          <a:xfrm>
            <a:off x="1567222" y="1777920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:a16="http://schemas.microsoft.com/office/drawing/2014/main" id="{AAE0E405-1304-C329-E350-7F5C5A9DC3A6}"/>
              </a:ext>
            </a:extLst>
          </p:cNvPr>
          <p:cNvSpPr txBox="1"/>
          <p:nvPr/>
        </p:nvSpPr>
        <p:spPr>
          <a:xfrm>
            <a:off x="834887" y="3134552"/>
            <a:ext cx="4511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C064FB01-85EA-F9F0-B329-02EC2EF38590}"/>
              </a:ext>
            </a:extLst>
          </p:cNvPr>
          <p:cNvSpPr txBox="1"/>
          <p:nvPr/>
        </p:nvSpPr>
        <p:spPr>
          <a:xfrm>
            <a:off x="1686772" y="4429628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26936F3-D854-443A-1CA9-46B2821A4F8D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96240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404731" y="2977127"/>
            <a:ext cx="2623930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04731" y="4261571"/>
            <a:ext cx="262393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pic>
        <p:nvPicPr>
          <p:cNvPr id="6" name="Picture 4" descr="Back Button Svg Png Icon Free Download (#490217) - OnlineWebFonts.COM">
            <a:hlinkClick r:id="rId9" action="ppaction://hlinksldjump"/>
            <a:extLst>
              <a:ext uri="{FF2B5EF4-FFF2-40B4-BE49-F238E27FC236}">
                <a16:creationId xmlns:a16="http://schemas.microsoft.com/office/drawing/2014/main" id="{3D96715A-B71C-9C56-D012-C2F5D13A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58985" y="5945787"/>
            <a:ext cx="751804" cy="7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D5A99EF-2101-AD55-50A2-0746A11F443D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1.48148E-6 L -0.10756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-4.81481E-6 L -0.11198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25 -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450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450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27629" y="3239230"/>
            <a:ext cx="2451549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5865" y="4375535"/>
            <a:ext cx="247497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AE798-7A68-2BD0-A815-0D1366AD826C}"/>
              </a:ext>
            </a:extLst>
          </p:cNvPr>
          <p:cNvSpPr/>
          <p:nvPr/>
        </p:nvSpPr>
        <p:spPr>
          <a:xfrm>
            <a:off x="2928730" y="2428372"/>
            <a:ext cx="6851374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1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5E8AEFA-9037-097F-E0E2-99FD1C7E72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6436" y="2660923"/>
            <a:ext cx="6096000" cy="34290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7A04E66-E888-0FB7-1EB9-CB3AC8CF38FA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4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70833E-6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41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8.33333E-7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0" y="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450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450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3980890" y="1769931"/>
            <a:ext cx="2529092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-2262961" y="3004951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-3523" y="4520277"/>
            <a:ext cx="2474341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2039815" y="2428372"/>
            <a:ext cx="7891976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C916C2-2461-3722-7766-F1316E4DB6CB}"/>
              </a:ext>
            </a:extLst>
          </p:cNvPr>
          <p:cNvCxnSpPr/>
          <p:nvPr/>
        </p:nvCxnSpPr>
        <p:spPr>
          <a:xfrm>
            <a:off x="7431498" y="2117375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DB413-9C12-03AC-1662-0648A839724A}"/>
              </a:ext>
            </a:extLst>
          </p:cNvPr>
          <p:cNvCxnSpPr/>
          <p:nvPr/>
        </p:nvCxnSpPr>
        <p:spPr>
          <a:xfrm>
            <a:off x="3980891" y="2054604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F2C401-DF92-CD9F-782D-5BEABC7FBBDB}"/>
              </a:ext>
            </a:extLst>
          </p:cNvPr>
          <p:cNvCxnSpPr/>
          <p:nvPr/>
        </p:nvCxnSpPr>
        <p:spPr>
          <a:xfrm>
            <a:off x="7438224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D014D5-845E-7FED-BF35-F4633CCE4858}"/>
              </a:ext>
            </a:extLst>
          </p:cNvPr>
          <p:cNvCxnSpPr/>
          <p:nvPr/>
        </p:nvCxnSpPr>
        <p:spPr>
          <a:xfrm>
            <a:off x="3980891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5A7E4A-DAEE-1112-04B5-C63BC5F0AB50}"/>
              </a:ext>
            </a:extLst>
          </p:cNvPr>
          <p:cNvCxnSpPr/>
          <p:nvPr/>
        </p:nvCxnSpPr>
        <p:spPr>
          <a:xfrm>
            <a:off x="7438224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95FAE5-10CC-1CBE-C1B0-2F789FFF29C3}"/>
              </a:ext>
            </a:extLst>
          </p:cNvPr>
          <p:cNvCxnSpPr/>
          <p:nvPr/>
        </p:nvCxnSpPr>
        <p:spPr>
          <a:xfrm>
            <a:off x="3980891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E476DCE-7A51-DDE0-1F03-E666A23F793A}"/>
              </a:ext>
            </a:extLst>
          </p:cNvPr>
          <p:cNvSpPr/>
          <p:nvPr/>
        </p:nvSpPr>
        <p:spPr>
          <a:xfrm>
            <a:off x="5441004" y="1175278"/>
            <a:ext cx="541361" cy="33365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: Beveled 25">
            <a:extLst>
              <a:ext uri="{FF2B5EF4-FFF2-40B4-BE49-F238E27FC236}">
                <a16:creationId xmlns:a16="http://schemas.microsoft.com/office/drawing/2014/main" id="{78803C60-1FD0-0141-327E-E95EE4D04AA9}"/>
              </a:ext>
            </a:extLst>
          </p:cNvPr>
          <p:cNvSpPr/>
          <p:nvPr/>
        </p:nvSpPr>
        <p:spPr>
          <a:xfrm>
            <a:off x="3964772" y="379768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Keseimbangan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: Beveled 26">
            <a:extLst>
              <a:ext uri="{FF2B5EF4-FFF2-40B4-BE49-F238E27FC236}">
                <a16:creationId xmlns:a16="http://schemas.microsoft.com/office/drawing/2014/main" id="{D021DAF4-05E7-953B-C601-976797118D8B}"/>
              </a:ext>
            </a:extLst>
          </p:cNvPr>
          <p:cNvSpPr/>
          <p:nvPr/>
        </p:nvSpPr>
        <p:spPr>
          <a:xfrm>
            <a:off x="3980891" y="275384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Keterbacaan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Tulisan</a:t>
            </a:r>
            <a:endParaRPr lang="en-ID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Rectangle: Beveled 27">
            <a:hlinkClick r:id="rId9" action="ppaction://hlinksldjump"/>
            <a:extLst>
              <a:ext uri="{FF2B5EF4-FFF2-40B4-BE49-F238E27FC236}">
                <a16:creationId xmlns:a16="http://schemas.microsoft.com/office/drawing/2014/main" id="{2020ACE3-C4E6-CE9E-9D75-C5FAF732FA68}"/>
              </a:ext>
            </a:extLst>
          </p:cNvPr>
          <p:cNvSpPr/>
          <p:nvPr/>
        </p:nvSpPr>
        <p:spPr>
          <a:xfrm>
            <a:off x="3964771" y="171966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Kontras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DD173B-36E5-7E4F-64CE-C6EE8E2A105C}"/>
              </a:ext>
            </a:extLst>
          </p:cNvPr>
          <p:cNvCxnSpPr/>
          <p:nvPr/>
        </p:nvCxnSpPr>
        <p:spPr>
          <a:xfrm>
            <a:off x="7431498" y="5175377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BCC532-F978-69FB-8277-57E963711FFF}"/>
              </a:ext>
            </a:extLst>
          </p:cNvPr>
          <p:cNvCxnSpPr/>
          <p:nvPr/>
        </p:nvCxnSpPr>
        <p:spPr>
          <a:xfrm>
            <a:off x="3980891" y="5045968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Beveled 33">
            <a:extLst>
              <a:ext uri="{FF2B5EF4-FFF2-40B4-BE49-F238E27FC236}">
                <a16:creationId xmlns:a16="http://schemas.microsoft.com/office/drawing/2014/main" id="{E78A6B3F-11F7-8063-447D-03C79F22CE71}"/>
              </a:ext>
            </a:extLst>
          </p:cNvPr>
          <p:cNvSpPr/>
          <p:nvPr/>
        </p:nvSpPr>
        <p:spPr>
          <a:xfrm>
            <a:off x="3980891" y="473230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Kedekatan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: Beveled 34">
            <a:extLst>
              <a:ext uri="{FF2B5EF4-FFF2-40B4-BE49-F238E27FC236}">
                <a16:creationId xmlns:a16="http://schemas.microsoft.com/office/drawing/2014/main" id="{75B76AA2-30E2-CDC1-5F13-BEC384226117}"/>
              </a:ext>
            </a:extLst>
          </p:cNvPr>
          <p:cNvSpPr/>
          <p:nvPr/>
        </p:nvSpPr>
        <p:spPr>
          <a:xfrm>
            <a:off x="3980891" y="5756869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Kemenarikan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CE4A93-1EA9-8899-EF4B-987A6C6728B9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9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32839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75 -0.0331 L 0.16575 -0.03287 C 0.1694 -0.03889 0.17318 -0.04491 0.17708 -0.05023 C 0.17917 -0.05301 0.18177 -0.05486 0.18398 -0.05764 C 0.1875 -0.0618 0.19114 -0.06597 0.19427 -0.0706 C 0.197 -0.07454 0.19948 -0.0787 0.20247 -0.08194 C 0.20677 -0.0868 0.21211 -0.08958 0.21614 -0.09491 C 0.2181 -0.09745 0.22005 -0.09977 0.222 -0.10254 C 0.22396 -0.10532 0.22539 -0.10926 0.22773 -0.1118 C 0.23086 -0.11551 0.23463 -0.11805 0.23802 -0.12129 C 0.24232 -0.12523 0.24648 -0.1294 0.25052 -0.13426 C 0.25729 -0.14213 0.26432 -0.14907 0.27018 -0.15856 C 0.27526 -0.1669 0.27461 -0.1669 0.28164 -0.17338 C 0.28385 -0.17546 0.2862 -0.17708 0.28854 -0.17893 C 0.29049 -0.18079 0.29232 -0.18287 0.29427 -0.18472 C 0.29739 -0.18727 0.30065 -0.18912 0.30351 -0.19213 C 0.30573 -0.19467 0.30807 -0.19722 0.31029 -0.19977 C 0.31211 -0.20162 0.31432 -0.20324 0.31601 -0.20532 C 0.31966 -0.20949 0.32279 -0.21458 0.32643 -0.21829 C 0.32838 -0.22014 0.33034 -0.22176 0.33216 -0.22407 C 0.33919 -0.23148 0.33411 -0.22801 0.34023 -0.23148 C 0.34167 -0.23333 0.34323 -0.23518 0.34479 -0.23704 C 0.34622 -0.23866 0.34805 -0.23912 0.34948 -0.24074 C 0.35065 -0.24236 0.35143 -0.24491 0.35286 -0.24629 C 0.35391 -0.24745 0.35521 -0.24745 0.35625 -0.24815 C 0.35794 -0.2493 0.35937 -0.25046 0.36094 -0.25208 C 0.36289 -0.2537 0.36471 -0.25579 0.36667 -0.25741 C 0.36901 -0.25995 0.37083 -0.26366 0.37357 -0.26504 C 0.37604 -0.26643 0.37943 -0.26782 0.38151 -0.2706 C 0.38372 -0.27338 0.38529 -0.27708 0.38724 -0.28009 C 0.38958 -0.28333 0.39206 -0.28588 0.39427 -0.28935 C 0.39557 -0.29167 0.39622 -0.29467 0.39766 -0.29676 C 0.39909 -0.29907 0.40078 -0.30046 0.40221 -0.30254 C 0.40351 -0.30417 0.40443 -0.30625 0.40573 -0.3081 C 0.40677 -0.30949 0.40807 -0.31018 0.40924 -0.3118 C 0.41042 -0.31342 0.41133 -0.31574 0.4125 -0.31736 C 0.41614 -0.32222 0.42422 -0.33171 0.42877 -0.33611 C 0.4306 -0.33796 0.43242 -0.34004 0.4345 -0.34167 C 0.44193 -0.34792 0.4345 -0.33565 0.447 -0.35092 C 0.44726 -0.35139 0.45404 -0.35949 0.45508 -0.36018 C 0.4569 -0.36157 0.45898 -0.36157 0.46081 -0.36227 C 0.46237 -0.36296 0.46406 -0.36319 0.46549 -0.36412 C 0.46966 -0.36643 0.47005 -0.36944 0.47461 -0.36967 C 0.48073 -0.37014 0.48685 -0.36967 0.49297 -0.36967 L 0.49427 -0.36597 L 0.49297 -0.36597 L 0.49297 -0.36574 " pathEditMode="relative" rAng="0" ptsTypes="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8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9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0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11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0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9167" y="-92186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9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11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5221" y="1066305"/>
            <a:ext cx="12192000" cy="5166419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275FEDF-E154-2C4D-A72E-C6E16F71F79A}"/>
              </a:ext>
            </a:extLst>
          </p:cNvPr>
          <p:cNvSpPr/>
          <p:nvPr/>
        </p:nvSpPr>
        <p:spPr>
          <a:xfrm>
            <a:off x="1614890" y="1423204"/>
            <a:ext cx="2363371" cy="1561514"/>
          </a:xfrm>
          <a:prstGeom prst="rightArrow">
            <a:avLst/>
          </a:prstGeom>
          <a:solidFill>
            <a:srgbClr val="FF9933">
              <a:alpha val="7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KONTRAS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782C3D-94E9-E5C4-1F5C-E8552DA07FD1}"/>
              </a:ext>
            </a:extLst>
          </p:cNvPr>
          <p:cNvSpPr/>
          <p:nvPr/>
        </p:nvSpPr>
        <p:spPr>
          <a:xfrm>
            <a:off x="2401636" y="1349963"/>
            <a:ext cx="7638757" cy="1913207"/>
          </a:xfrm>
          <a:prstGeom prst="roundRect">
            <a:avLst/>
          </a:prstGeom>
          <a:solidFill>
            <a:srgbClr val="FFCC66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Kontras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didefinisikan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sebagai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perbedaan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dalam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elemen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visual yang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membuat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sebuah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dapat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dibedakan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lainnya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dan/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atau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background.</a:t>
            </a:r>
          </a:p>
        </p:txBody>
      </p:sp>
      <p:pic>
        <p:nvPicPr>
          <p:cNvPr id="31" name="videoplayback (3)">
            <a:hlinkClick r:id="" action="ppaction://media"/>
            <a:extLst>
              <a:ext uri="{FF2B5EF4-FFF2-40B4-BE49-F238E27FC236}">
                <a16:creationId xmlns:a16="http://schemas.microsoft.com/office/drawing/2014/main" id="{F11040C5-876E-3435-76B8-8C3C4DBAEC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83805" y="3429000"/>
            <a:ext cx="5727275" cy="32215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Picture 4" descr="Back Button Svg Png Icon Free Download (#490217) - OnlineWebFonts.COM">
            <a:hlinkClick r:id="rId13" action="ppaction://hlinksldjump"/>
            <a:extLst>
              <a:ext uri="{FF2B5EF4-FFF2-40B4-BE49-F238E27FC236}">
                <a16:creationId xmlns:a16="http://schemas.microsoft.com/office/drawing/2014/main" id="{BB69E559-EB95-B6DF-3731-75C50BC2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5A139AD-5652-8792-5AF9-64683603BD8F}"/>
              </a:ext>
            </a:extLst>
          </p:cNvPr>
          <p:cNvSpPr/>
          <p:nvPr/>
        </p:nvSpPr>
        <p:spPr>
          <a:xfrm>
            <a:off x="496933" y="5526156"/>
            <a:ext cx="79513" cy="795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6433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9101 0.002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9" grpId="0" animBg="1"/>
      <p:bldP spid="30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6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44209"/>
            <a:ext cx="12192000" cy="671559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4A4285-EA48-9CA7-C20B-C6AE16955F36}"/>
              </a:ext>
            </a:extLst>
          </p:cNvPr>
          <p:cNvSpPr/>
          <p:nvPr/>
        </p:nvSpPr>
        <p:spPr>
          <a:xfrm>
            <a:off x="626951" y="1635693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B6635-8403-EE62-F1E3-EDD9ED1185C1}"/>
              </a:ext>
            </a:extLst>
          </p:cNvPr>
          <p:cNvSpPr/>
          <p:nvPr/>
        </p:nvSpPr>
        <p:spPr>
          <a:xfrm>
            <a:off x="1405362" y="1348637"/>
            <a:ext cx="4037428" cy="2222695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6541AD-B855-69AD-B91A-3BB15A4526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04" y="1524248"/>
            <a:ext cx="3742944" cy="187147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BE952A1-42D3-3A8A-DF16-37991AF47D10}"/>
              </a:ext>
            </a:extLst>
          </p:cNvPr>
          <p:cNvCxnSpPr/>
          <p:nvPr/>
        </p:nvCxnSpPr>
        <p:spPr>
          <a:xfrm>
            <a:off x="5442790" y="1362393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2C650-1285-1EF2-C154-211A13C3240B}"/>
              </a:ext>
            </a:extLst>
          </p:cNvPr>
          <p:cNvSpPr txBox="1"/>
          <p:nvPr/>
        </p:nvSpPr>
        <p:spPr>
          <a:xfrm>
            <a:off x="949567" y="1798264"/>
            <a:ext cx="39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W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3C2B-C323-6B87-99C5-34A413B6AA14}"/>
              </a:ext>
            </a:extLst>
          </p:cNvPr>
          <p:cNvSpPr txBox="1"/>
          <p:nvPr/>
        </p:nvSpPr>
        <p:spPr>
          <a:xfrm>
            <a:off x="6749212" y="1524248"/>
            <a:ext cx="414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Bahnschrift Condensed" panose="020B0502040204020203" pitchFamily="34" charset="0"/>
              </a:rPr>
              <a:t>Jika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berbeda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sama</a:t>
            </a:r>
            <a:r>
              <a:rPr lang="en-ID" dirty="0">
                <a:latin typeface="Bahnschrift Condensed" panose="020B0502040204020203" pitchFamily="34" charset="0"/>
              </a:rPr>
              <a:t> lain, (</a:t>
            </a:r>
            <a:r>
              <a:rPr lang="en-ID" dirty="0" err="1">
                <a:latin typeface="Bahnschrift Condensed" panose="020B0502040204020203" pitchFamily="34" charset="0"/>
              </a:rPr>
              <a:t>sebut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saja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hitam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putih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mengandung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nilai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tinggi</a:t>
            </a:r>
            <a:r>
              <a:rPr lang="en-ID" dirty="0">
                <a:latin typeface="Bahnschrift Condensed" panose="020B0502040204020203" pitchFamily="34" charset="0"/>
              </a:rPr>
              <a:t>. Di </a:t>
            </a:r>
            <a:r>
              <a:rPr lang="en-ID" dirty="0" err="1">
                <a:latin typeface="Bahnschrift Condensed" panose="020B0502040204020203" pitchFamily="34" charset="0"/>
              </a:rPr>
              <a:t>sisi</a:t>
            </a:r>
            <a:r>
              <a:rPr lang="en-ID" dirty="0">
                <a:latin typeface="Bahnschrift Condensed" panose="020B0502040204020203" pitchFamily="34" charset="0"/>
              </a:rPr>
              <a:t> lain, </a:t>
            </a:r>
            <a:r>
              <a:rPr lang="en-ID" dirty="0" err="1">
                <a:latin typeface="Bahnschrift Condensed" panose="020B0502040204020203" pitchFamily="34" charset="0"/>
              </a:rPr>
              <a:t>jika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masih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identik</a:t>
            </a:r>
            <a:r>
              <a:rPr lang="en-ID" dirty="0">
                <a:latin typeface="Bahnschrift Condensed" panose="020B0502040204020203" pitchFamily="34" charset="0"/>
              </a:rPr>
              <a:t>, (</a:t>
            </a:r>
            <a:r>
              <a:rPr lang="en-ID" dirty="0" err="1">
                <a:latin typeface="Bahnschrift Condensed" panose="020B0502040204020203" pitchFamily="34" charset="0"/>
              </a:rPr>
              <a:t>contohnya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merah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oranye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memiliki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rendah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3AD507-2706-4A6D-00E3-137BA5F3A681}"/>
              </a:ext>
            </a:extLst>
          </p:cNvPr>
          <p:cNvSpPr/>
          <p:nvPr/>
        </p:nvSpPr>
        <p:spPr>
          <a:xfrm>
            <a:off x="558362" y="4255257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D4E7B-AB18-66A2-3358-307A5D91CD8D}"/>
              </a:ext>
            </a:extLst>
          </p:cNvPr>
          <p:cNvSpPr txBox="1"/>
          <p:nvPr/>
        </p:nvSpPr>
        <p:spPr>
          <a:xfrm>
            <a:off x="903477" y="4380754"/>
            <a:ext cx="39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K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48726D-BC3D-5AA3-C97B-49B5B06601E2}"/>
              </a:ext>
            </a:extLst>
          </p:cNvPr>
          <p:cNvSpPr/>
          <p:nvPr/>
        </p:nvSpPr>
        <p:spPr>
          <a:xfrm>
            <a:off x="1368786" y="4110959"/>
            <a:ext cx="3442365" cy="2613581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Picture 25" descr="A close up of a burger&#10;&#10;Description automatically generated with low confidence">
            <a:extLst>
              <a:ext uri="{FF2B5EF4-FFF2-40B4-BE49-F238E27FC236}">
                <a16:creationId xmlns:a16="http://schemas.microsoft.com/office/drawing/2014/main" id="{B208E0B2-E0B5-986B-15FB-52D1ADCF30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0" y="4242968"/>
            <a:ext cx="2186795" cy="2301689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3BC72F-3FB7-CA2C-3B93-D31F0F3085CA}"/>
              </a:ext>
            </a:extLst>
          </p:cNvPr>
          <p:cNvCxnSpPr/>
          <p:nvPr/>
        </p:nvCxnSpPr>
        <p:spPr>
          <a:xfrm>
            <a:off x="4811149" y="4652668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0930A6-3E60-5D5B-F28D-C3E120B926DE}"/>
              </a:ext>
            </a:extLst>
          </p:cNvPr>
          <p:cNvSpPr txBox="1"/>
          <p:nvPr/>
        </p:nvSpPr>
        <p:spPr>
          <a:xfrm>
            <a:off x="5908429" y="4791354"/>
            <a:ext cx="47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Ukuran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digunakan</a:t>
            </a:r>
            <a:r>
              <a:rPr lang="en-ID" dirty="0">
                <a:latin typeface="Bahnschrift Condensed" panose="020B0502040204020203" pitchFamily="34" charset="0"/>
              </a:rPr>
              <a:t> pada </a:t>
            </a:r>
            <a:r>
              <a:rPr lang="en-ID" dirty="0" err="1">
                <a:latin typeface="Bahnschrift Condensed" panose="020B0502040204020203" pitchFamily="34" charset="0"/>
              </a:rPr>
              <a:t>suatu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</a:t>
            </a:r>
          </a:p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dibedakan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dengan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maksud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untuk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memfokuskan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pembaca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terhadap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ditujukan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tetapi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tidak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terlalu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mendominasi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elemen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desain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lainnya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3" name="Picture 4" descr="Back Button Svg Png Icon Free Download (#490217) - OnlineWebFonts.COM">
            <a:hlinkClick r:id="rId12" action="ppaction://hlinksldjump"/>
            <a:extLst>
              <a:ext uri="{FF2B5EF4-FFF2-40B4-BE49-F238E27FC236}">
                <a16:creationId xmlns:a16="http://schemas.microsoft.com/office/drawing/2014/main" id="{1616A32F-32F4-8751-16F4-34742F9B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3203" y="6350804"/>
            <a:ext cx="509313" cy="5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312D8-5F8E-BBA0-0011-DD5A24127AA5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  <p:bldP spid="15" grpId="0"/>
      <p:bldP spid="16" grpId="0" animBg="1"/>
      <p:bldP spid="18" grpId="0"/>
      <p:bldP spid="19" grpId="0" animBg="1"/>
      <p:bldP spid="32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LMS_API_VERSION" val="SCORM 2004 (2nd edition)"/>
  <p:tag name="ISPRING_ULTRA_SCORM_COURCE_TITLE" val="MENGENAL PRINSIP VISUAL MEDIA PEMBELAJARAN"/>
  <p:tag name="ISPRING_ULTRA_SCORM_COURSE_ID" val="D66538CF-38B7-46F3-9DF2-F9AE2B55AC1E"/>
  <p:tag name="ISPRING_CMI5_LAUNCH_METHOD" val="any window"/>
  <p:tag name="ISPRINGCLOUDFOLDERID" val="1"/>
  <p:tag name="ISPRINGONLINEFOLDERID" val="1"/>
  <p:tag name="ISPRING_OUTPUT_FOLDER" val="[[&quot;de\uFFFD\uFFFD{BEE3F7BA-06DD-4700-B5BD-6E7FAD3FFE22}&quot;,&quot;C:\\Users\\sahna\\OneDrive\\Dokumen\\UNY\\APLIKASI ANDROID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,&quot;language&quot;:&quot;EN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0.000000"/>
  <p:tag name="ISPRING_PRESENTATION_TITLE" val="MENGENAL PRINSIP VISUAL MEDIA PEMBELAJARAN"/>
  <p:tag name="ISPRING_UUID" val="{85090497-43E9-4AA3-BA1F-9FC8D24F4717}"/>
  <p:tag name="ISPRING_RESOURCE_FOLDER" val="C:\Users\sahna\Downloads\"/>
  <p:tag name="ISPRING_RESOURCE_FOLDER_STATIC" val="C:\Users\sahna\Downloads\"/>
  <p:tag name="ISPRING_PRESENTATION_PATH" val="https://d.docs.live.net/ef83d4275454aeb9/Dokumen/UNY/APLIKASI ANDROID\Mengenal Prinsip Visual Media Pembelajaran.pptx"/>
  <p:tag name="ISPRING_PROJECT_VERSION" val="9.3"/>
  <p:tag name="ISPRING_PROJECT_FOLDER_UPDATED" val="1"/>
  <p:tag name="ISPRING_SCREEN_RECS_UPDATED" val="C:\Users\sahna\Downloads\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vYGO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C9gY5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C9gY5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vYGO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C9gY5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vYGOVY5z9vpqAAAA5QAAABoAAABub25lL2h0bWxfc2tpbl9zZXR0aW5ncy5qc6vmUgACpRwlBSuFajAbzE8qLSnJz9NLzs8rSc0r0cvLL8pNBKtRUnYDAyUdnIrzy1KLCChNS0xORTHU1MjCyQWnSoSJJk7mLs6WyOoKEtNT9ZISk7PTi/JL81IgypxdXQxdjJXAqmq5agFQSwMEFAACAAgAvYGOVbx9NfdKAAAASQAAABcAAABub25lL2xvY2FsX3NldHRpbmdzLnhtbLOxr8jNUShLLSrOzM+zVTLUM1BSSM1Lzk/JzEu3VQoNcdO1UFIoLknMS0nMyc9LtVXKy1dSsLfjssnJT07MCU4tKQEqLNa34wIAUEsDBBQAAgAIAG5rjl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vYGOVVytsfihAwAA7wwAABgAAAAAAAAAAQAAAAAAAgMAAG5vbmUvY29tbW9uX21lc3NhZ2VzLmxuZ1BLAQIAABQAAgAIAL2BjlUVHmAbowAAAH8BAAApAAAAAAAAAAEAAAAAANkGAABub25lL3BsYXliYWNrX2FuZF9uYXZpZ2F0aW9uX3NldHRpbmdzLnhtbFBLAQIAABQAAgAIAL2BjlUfVIpqMAMAAMcOAAAiAAAAAAAAAAEAAAAAAMMHAABub25lL2ZsYXNoX3B1Ymxpc2hpbmdfc2V0dGluZ3MueG1sUEsBAgAAFAACAAgAvYGOVXFXlJ0VAQAA0QIAABwAAAAAAAAAAQAAAAAAMwsAAG5vbmUvZmxhc2hfc2tpbl9zZXR0aW5ncy54bWxQSwECAAAUAAIACAC9gY5V15twlisDAABvDgAAIQAAAAAAAAABAAAAAACCDAAAbm9uZS9odG1sX3B1Ymxpc2hpbmdfc2V0dGluZ3MueG1sUEsBAgAAFAACAAgAvYGOVY5z9vpqAAAA5QAAABoAAAAAAAAAAQAAAAAA7A8AAG5vbmUvaHRtbF9za2luX3NldHRpbmdzLmpzUEsBAgAAFAACAAgAvYGOVbx9NfdKAAAASQAAABcAAAAAAAAAAQAAAAAAjhAAAG5vbmUvbG9jYWxfc2V0dGluZ3MueG1sUEsBAgAAFAACAAgAbmuOVbjnPPJeAAAAYwAAABwAAAAAAAAAAQAAAAAADREAAHVuaXZlcnNhbC9sb2NhbF9zZXR0aW5ncy54bWxQSwUGAAAAAAkACQCaAgAApR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889</TotalTime>
  <Words>731</Words>
  <Application>Microsoft Office PowerPoint</Application>
  <PresentationFormat>Widescreen</PresentationFormat>
  <Paragraphs>187</Paragraphs>
  <Slides>16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Agency FB</vt:lpstr>
      <vt:lpstr>Aldhabi</vt:lpstr>
      <vt:lpstr>Arial</vt:lpstr>
      <vt:lpstr>Bahnschrift Condensed</vt:lpstr>
      <vt:lpstr>Bahnschrift SemiBold</vt:lpstr>
      <vt:lpstr>Britannic Bold</vt:lpstr>
      <vt:lpstr>Calibri</vt:lpstr>
      <vt:lpstr>Calibri Light</vt:lpstr>
      <vt:lpstr>Exotc350 DmBd BT</vt:lpstr>
      <vt:lpstr>Humanst521 BT</vt:lpstr>
      <vt:lpstr>Impact</vt:lpstr>
      <vt:lpstr>Juice ITC</vt:lpstr>
      <vt:lpstr>Jumble</vt:lpstr>
      <vt:lpstr>Rockwell Nova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PRINSIP VISUAL MEDIA PEMBELAJARAN</dc:title>
  <dc:creator>sahnazzillahrukmana@gmail.com</dc:creator>
  <cp:lastModifiedBy>sahnazzillahrukmana@gmail.com</cp:lastModifiedBy>
  <cp:revision>9</cp:revision>
  <dcterms:created xsi:type="dcterms:W3CDTF">2022-12-09T13:08:08Z</dcterms:created>
  <dcterms:modified xsi:type="dcterms:W3CDTF">2022-12-14T11:12:27Z</dcterms:modified>
</cp:coreProperties>
</file>